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0" r:id="rId2"/>
    <p:sldId id="265" r:id="rId3"/>
    <p:sldId id="267" r:id="rId4"/>
    <p:sldId id="266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33"/>
    <a:srgbClr val="FF00CC"/>
    <a:srgbClr val="F8F8F8"/>
    <a:srgbClr val="F5F5F5"/>
    <a:srgbClr val="F3F3F3"/>
    <a:srgbClr val="E6E6E6"/>
    <a:srgbClr val="00FF00"/>
    <a:srgbClr val="003399"/>
    <a:srgbClr val="F1F1F1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3" autoAdjust="0"/>
    <p:restoredTop sz="93041" autoAdjust="0"/>
  </p:normalViewPr>
  <p:slideViewPr>
    <p:cSldViewPr snapToGrid="0">
      <p:cViewPr varScale="1">
        <p:scale>
          <a:sx n="72" d="100"/>
          <a:sy n="72" d="100"/>
        </p:scale>
        <p:origin x="-552" y="-90"/>
      </p:cViewPr>
      <p:guideLst>
        <p:guide orient="horz" pos="624"/>
        <p:guide pos="3936"/>
        <p:guide pos="3787"/>
        <p:guide pos="240"/>
        <p:guide pos="4127"/>
        <p:guide pos="5520"/>
        <p:guide pos="1009"/>
        <p:guide pos="1746"/>
        <p:guide pos="952"/>
        <p:guide pos="4524"/>
        <p:guide pos="3702"/>
        <p:guide pos="29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444F1F40-39BD-47E7-B815-9A8883150D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21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02BE81E7-09E9-4673-BD3C-D6A3474D16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58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0CF38-38FD-491E-B6E0-DFEE8B63BF46}" type="slidenum">
              <a:rPr lang="en-US"/>
              <a:pPr/>
              <a:t>1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43F317-0F5B-4825-8FFA-8BA6D448CFD0}" type="slidenum">
              <a:rPr lang="en-US"/>
              <a:pPr/>
              <a:t>2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43F317-0F5B-4825-8FFA-8BA6D448CFD0}" type="slidenum">
              <a:rPr lang="en-US"/>
              <a:pPr/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43F317-0F5B-4825-8FFA-8BA6D448CFD0}" type="slidenum">
              <a:rPr lang="en-US"/>
              <a:pPr/>
              <a:t>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43F317-0F5B-4825-8FFA-8BA6D448CFD0}" type="slidenum">
              <a:rPr lang="en-US"/>
              <a:pPr/>
              <a:t>5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1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86" name="Rectangle 14"/>
          <p:cNvSpPr>
            <a:spLocks noChangeArrowheads="1"/>
          </p:cNvSpPr>
          <p:nvPr userDrawn="1"/>
        </p:nvSpPr>
        <p:spPr bwMode="auto"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2004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572000"/>
            <a:ext cx="8382000" cy="1600200"/>
          </a:xfrm>
        </p:spPr>
        <p:txBody>
          <a:bodyPr/>
          <a:lstStyle>
            <a:lvl1pPr marL="0" indent="0">
              <a:buFont typeface="Times" charset="0"/>
              <a:buNone/>
              <a:defRPr sz="2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88" name="Rectangle 16"/>
          <p:cNvSpPr>
            <a:spLocks noChangeArrowheads="1"/>
          </p:cNvSpPr>
          <p:nvPr userDrawn="1"/>
        </p:nvSpPr>
        <p:spPr bwMode="auto">
          <a:xfrm>
            <a:off x="381000" y="6343650"/>
            <a:ext cx="209073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000" u="none">
                <a:solidFill>
                  <a:srgbClr val="666666"/>
                </a:solidFill>
                <a:latin typeface="Helvetica" charset="0"/>
              </a:rPr>
              <a:t>Richard Caddick and Steve Cable</a:t>
            </a:r>
          </a:p>
          <a:p>
            <a:pPr eaLnBrk="1" hangingPunct="1">
              <a:spcBef>
                <a:spcPct val="20000"/>
              </a:spcBef>
            </a:pPr>
            <a:r>
              <a:rPr lang="en-US" sz="1000" u="none">
                <a:solidFill>
                  <a:srgbClr val="666666"/>
                </a:solidFill>
                <a:latin typeface="Helvetica" charset="0"/>
              </a:rPr>
              <a:t>February 28th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05D2AA-6E23-4E9D-839C-1931A605FE3A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8BA3EF0-31D8-43B4-B47B-D99F990FFA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5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28600"/>
            <a:ext cx="20955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1341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1A583E-2748-4579-AA16-682EA47FDEF8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868E5AA-05C7-4E76-AAB5-345175331D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3FCBAB-553F-42E4-8400-BE580FB61D34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16F752C9-1ADC-4FF6-AB9D-5B04DA9A97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1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3DE41-B82E-4608-8BCC-7BAAB5965ED8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D395F7F-35C1-4FD5-803B-0A21606150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71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7D7287-0DFC-4E55-A741-FF365F2BCC0E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CBC65FDE-660C-4118-A1F0-4D74D91B95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32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682B8F-59CD-443C-837A-CB37F2B86065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BBEE3132-3CED-46F0-9956-4C595FDE24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9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1ECC47-9FD4-4FE7-9BA4-84EE80E87836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B49F0C9-875D-47CA-9BF0-48FB47AC11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4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7318C3-4595-467E-B394-968BC1B9A6DE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A6D00C7C-F0E6-4473-9583-C519DEE630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5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2C74B1-84DB-4A9A-95A7-B74AB52C7F4B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B70A4F4-951C-4DB5-AA42-4E02EC0FA4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4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53F1D-926E-4AB7-B1F9-68731B4F8BC9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88782CE0-B5E0-46DE-8C3A-87603A7187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2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382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382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532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u="none">
                <a:solidFill>
                  <a:srgbClr val="CCCCCC"/>
                </a:solidFill>
                <a:latin typeface="+mn-lt"/>
              </a:defRPr>
            </a:lvl1pPr>
          </a:lstStyle>
          <a:p>
            <a:fld id="{3CE369B6-0A28-477E-AF4C-813AB44CD2B9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53200"/>
            <a:ext cx="396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u="none">
                <a:solidFill>
                  <a:srgbClr val="CCCCCC"/>
                </a:solidFill>
                <a:latin typeface="+mn-lt"/>
              </a:defRPr>
            </a:lvl1pPr>
          </a:lstStyle>
          <a:p>
            <a:r>
              <a:rPr lang="en-US"/>
              <a:t>acme bank credit card redesign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5532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u="none">
                <a:solidFill>
                  <a:srgbClr val="CCCCCC"/>
                </a:solidFill>
                <a:latin typeface="+mn-lt"/>
              </a:defRPr>
            </a:lvl1pPr>
          </a:lstStyle>
          <a:p>
            <a:r>
              <a:rPr lang="en-US"/>
              <a:t>Page </a:t>
            </a:r>
            <a:fld id="{7ED0CA31-4A34-43EB-AECB-F3AD953E06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24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2000">
          <a:solidFill>
            <a:srgbClr val="666666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>
          <a:solidFill>
            <a:srgbClr val="666666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charset="0"/>
        <a:buChar char="•"/>
        <a:defRPr sz="1600">
          <a:solidFill>
            <a:srgbClr val="66666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Document title which really could be very long indeed and needs lots of space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Sub-title which could also be really long</a:t>
            </a:r>
          </a:p>
        </p:txBody>
      </p:sp>
    </p:spTree>
    <p:extLst>
      <p:ext uri="{BB962C8B-B14F-4D97-AF65-F5344CB8AC3E}">
        <p14:creationId xmlns:p14="http://schemas.microsoft.com/office/powerpoint/2010/main" val="80907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52C280C-23ED-4B96-9798-07B48E3C9357}" type="slidenum">
              <a:rPr lang="en-US"/>
              <a:pPr/>
              <a:t>2</a:t>
            </a:fld>
            <a:endParaRPr lang="en-US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900" b="1" u="none" dirty="0" smtClean="0">
                <a:latin typeface="+mn-lt"/>
              </a:rPr>
              <a:t>Design notes</a:t>
            </a:r>
            <a:endParaRPr lang="en-US" sz="900" b="1" u="none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en-US" sz="900" b="1" i="1" u="none" dirty="0">
                <a:latin typeface="+mn-lt"/>
              </a:rPr>
              <a:t>1.</a:t>
            </a:r>
            <a:r>
              <a:rPr lang="en-US" sz="900" i="1" u="none" dirty="0">
                <a:latin typeface="+mn-lt"/>
              </a:rPr>
              <a:t> </a:t>
            </a:r>
            <a:r>
              <a:rPr lang="en-US" sz="900" i="1" u="none" dirty="0" smtClean="0">
                <a:latin typeface="+mn-lt"/>
              </a:rPr>
              <a:t>Add notes here for developers and designers as you are working through the wireframes.</a:t>
            </a:r>
            <a:endParaRPr lang="en-US" sz="900" i="1" u="none" dirty="0">
              <a:latin typeface="+mn-lt"/>
            </a:endParaRP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Slide title</a:t>
            </a:r>
            <a:endParaRPr lang="en-US" dirty="0">
              <a:latin typeface="+mn-lt"/>
            </a:endParaRP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663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9"/>
          <p:cNvSpPr>
            <a:spLocks noChangeArrowheads="1"/>
          </p:cNvSpPr>
          <p:nvPr/>
        </p:nvSpPr>
        <p:spPr bwMode="auto">
          <a:xfrm>
            <a:off x="381000" y="1295400"/>
            <a:ext cx="5562600" cy="3810000"/>
          </a:xfrm>
          <a:prstGeom prst="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25B-06FC-4C3C-BF53-7D19F6FA88B4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4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52C280C-23ED-4B96-9798-07B48E3C9357}" type="slidenum">
              <a:rPr lang="en-US"/>
              <a:pPr/>
              <a:t>3</a:t>
            </a:fld>
            <a:endParaRPr lang="en-US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900" b="1" u="none" dirty="0" smtClean="0">
                <a:latin typeface="+mn-lt"/>
              </a:rPr>
              <a:t>Design notes</a:t>
            </a:r>
            <a:endParaRPr lang="en-US" sz="900" b="1" u="none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en-US" sz="900" b="1" i="1" u="none" dirty="0">
                <a:latin typeface="+mn-lt"/>
              </a:rPr>
              <a:t>1.</a:t>
            </a:r>
            <a:r>
              <a:rPr lang="en-US" sz="900" i="1" u="none" dirty="0">
                <a:latin typeface="+mn-lt"/>
              </a:rPr>
              <a:t> </a:t>
            </a:r>
            <a:r>
              <a:rPr lang="en-US" sz="900" i="1" u="none" dirty="0" smtClean="0">
                <a:latin typeface="+mn-lt"/>
              </a:rPr>
              <a:t>Add notes here for developers and designers as you are working through the wireframes.</a:t>
            </a:r>
            <a:endParaRPr lang="en-US" sz="900" i="1" u="none" dirty="0">
              <a:latin typeface="+mn-lt"/>
            </a:endParaRP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Credit </a:t>
            </a:r>
            <a:r>
              <a:rPr lang="en-US" dirty="0" smtClean="0">
                <a:latin typeface="+mn-lt"/>
              </a:rPr>
              <a:t>cards</a:t>
            </a:r>
            <a:endParaRPr lang="en-US" dirty="0">
              <a:latin typeface="+mn-lt"/>
            </a:endParaRPr>
          </a:p>
        </p:txBody>
      </p:sp>
      <p:sp>
        <p:nvSpPr>
          <p:cNvPr id="17480" name="Rectangle 72"/>
          <p:cNvSpPr>
            <a:spLocks noChangeArrowheads="1"/>
          </p:cNvSpPr>
          <p:nvPr/>
        </p:nvSpPr>
        <p:spPr bwMode="auto">
          <a:xfrm>
            <a:off x="381000" y="990600"/>
            <a:ext cx="55626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81" name="Rectangle 73"/>
          <p:cNvSpPr>
            <a:spLocks noChangeArrowheads="1"/>
          </p:cNvSpPr>
          <p:nvPr/>
        </p:nvSpPr>
        <p:spPr bwMode="auto">
          <a:xfrm>
            <a:off x="609600" y="1001713"/>
            <a:ext cx="914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400" b="1" u="none">
                <a:solidFill>
                  <a:schemeClr val="tx2"/>
                </a:solidFill>
                <a:latin typeface="+mn-lt"/>
              </a:rPr>
              <a:t>acme</a:t>
            </a:r>
            <a:r>
              <a:rPr lang="en-US" sz="1400" u="none">
                <a:solidFill>
                  <a:schemeClr val="tx2"/>
                </a:solidFill>
                <a:latin typeface="+mn-lt"/>
              </a:rPr>
              <a:t>bank</a:t>
            </a:r>
            <a:endParaRPr lang="en-US" sz="8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82" name="Rectangle 74"/>
          <p:cNvSpPr>
            <a:spLocks noChangeArrowheads="1"/>
          </p:cNvSpPr>
          <p:nvPr/>
        </p:nvSpPr>
        <p:spPr bwMode="auto">
          <a:xfrm>
            <a:off x="4191000" y="10668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</a:pPr>
            <a:r>
              <a:rPr lang="en-US" sz="800" u="none">
                <a:solidFill>
                  <a:schemeClr val="tx2"/>
                </a:solidFill>
                <a:latin typeface="+mn-lt"/>
              </a:rPr>
              <a:t>Customer login     Contact us</a:t>
            </a:r>
          </a:p>
        </p:txBody>
      </p:sp>
      <p:sp>
        <p:nvSpPr>
          <p:cNvPr id="17483" name="Rectangle 75"/>
          <p:cNvSpPr>
            <a:spLocks noChangeArrowheads="1"/>
          </p:cNvSpPr>
          <p:nvPr/>
        </p:nvSpPr>
        <p:spPr bwMode="auto">
          <a:xfrm>
            <a:off x="381000" y="5105400"/>
            <a:ext cx="5562600" cy="1295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53" name="Rectangle 59"/>
          <p:cNvSpPr>
            <a:spLocks noChangeArrowheads="1"/>
          </p:cNvSpPr>
          <p:nvPr/>
        </p:nvSpPr>
        <p:spPr bwMode="auto">
          <a:xfrm>
            <a:off x="1499720" y="1066800"/>
            <a:ext cx="585035" cy="342899"/>
          </a:xfrm>
          <a:prstGeom prst="round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7488" name="Rectangle 80"/>
          <p:cNvSpPr>
            <a:spLocks noChangeArrowheads="1"/>
          </p:cNvSpPr>
          <p:nvPr/>
        </p:nvSpPr>
        <p:spPr bwMode="auto">
          <a:xfrm>
            <a:off x="1600200" y="1066800"/>
            <a:ext cx="3048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800" b="1" u="none" dirty="0">
                <a:solidFill>
                  <a:schemeClr val="tx2"/>
                </a:solidFill>
                <a:latin typeface="+mn-lt"/>
              </a:rPr>
              <a:t>Personal</a:t>
            </a:r>
            <a:r>
              <a:rPr lang="en-US" sz="800" u="none" dirty="0">
                <a:solidFill>
                  <a:schemeClr val="tx2"/>
                </a:solidFill>
                <a:latin typeface="+mn-lt"/>
              </a:rPr>
              <a:t>    Business     Corporate</a:t>
            </a: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+mn-lt"/>
            </a:endParaRPr>
          </a:p>
        </p:txBody>
      </p:sp>
      <p:sp>
        <p:nvSpPr>
          <p:cNvPr id="17479" name="Rectangle 71"/>
          <p:cNvSpPr>
            <a:spLocks noChangeArrowheads="1"/>
          </p:cNvSpPr>
          <p:nvPr/>
        </p:nvSpPr>
        <p:spPr bwMode="auto">
          <a:xfrm>
            <a:off x="609600" y="1295400"/>
            <a:ext cx="5029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800" u="none" dirty="0">
                <a:solidFill>
                  <a:schemeClr val="accent2"/>
                </a:solidFill>
                <a:latin typeface="+mn-lt"/>
              </a:rPr>
              <a:t>Current accounts     Savings and investments     </a:t>
            </a:r>
            <a:r>
              <a:rPr lang="en-US" sz="800" b="1" u="none" dirty="0">
                <a:solidFill>
                  <a:schemeClr val="accent2"/>
                </a:solidFill>
                <a:latin typeface="+mn-lt"/>
              </a:rPr>
              <a:t>Credit cards     </a:t>
            </a:r>
            <a:r>
              <a:rPr lang="en-US" sz="800" u="none" dirty="0">
                <a:solidFill>
                  <a:schemeClr val="accent2"/>
                </a:solidFill>
                <a:latin typeface="+mn-lt"/>
              </a:rPr>
              <a:t>Mortgages     Insurance     Loans</a:t>
            </a:r>
          </a:p>
        </p:txBody>
      </p:sp>
      <p:grpSp>
        <p:nvGrpSpPr>
          <p:cNvPr id="17445" name="Group 37"/>
          <p:cNvGrpSpPr>
            <a:grpSpLocks/>
          </p:cNvGrpSpPr>
          <p:nvPr/>
        </p:nvGrpSpPr>
        <p:grpSpPr bwMode="auto">
          <a:xfrm>
            <a:off x="228600" y="6248400"/>
            <a:ext cx="5867400" cy="304800"/>
            <a:chOff x="192" y="3936"/>
            <a:chExt cx="3792" cy="192"/>
          </a:xfrm>
        </p:grpSpPr>
        <p:sp>
          <p:nvSpPr>
            <p:cNvPr id="17446" name="Freeform 38"/>
            <p:cNvSpPr>
              <a:spLocks/>
            </p:cNvSpPr>
            <p:nvPr/>
          </p:nvSpPr>
          <p:spPr bwMode="auto">
            <a:xfrm>
              <a:off x="192" y="3936"/>
              <a:ext cx="3792" cy="192"/>
            </a:xfrm>
            <a:custGeom>
              <a:avLst/>
              <a:gdLst>
                <a:gd name="T0" fmla="*/ 0 w 3792"/>
                <a:gd name="T1" fmla="*/ 192 h 192"/>
                <a:gd name="T2" fmla="*/ 3792 w 3792"/>
                <a:gd name="T3" fmla="*/ 192 h 192"/>
                <a:gd name="T4" fmla="*/ 3792 w 3792"/>
                <a:gd name="T5" fmla="*/ 96 h 192"/>
                <a:gd name="T6" fmla="*/ 3408 w 3792"/>
                <a:gd name="T7" fmla="*/ 0 h 192"/>
                <a:gd name="T8" fmla="*/ 3024 w 3792"/>
                <a:gd name="T9" fmla="*/ 96 h 192"/>
                <a:gd name="T10" fmla="*/ 2640 w 3792"/>
                <a:gd name="T11" fmla="*/ 0 h 192"/>
                <a:gd name="T12" fmla="*/ 2208 w 3792"/>
                <a:gd name="T13" fmla="*/ 96 h 192"/>
                <a:gd name="T14" fmla="*/ 1824 w 3792"/>
                <a:gd name="T15" fmla="*/ 0 h 192"/>
                <a:gd name="T16" fmla="*/ 1392 w 3792"/>
                <a:gd name="T17" fmla="*/ 96 h 192"/>
                <a:gd name="T18" fmla="*/ 1008 w 3792"/>
                <a:gd name="T19" fmla="*/ 0 h 192"/>
                <a:gd name="T20" fmla="*/ 576 w 3792"/>
                <a:gd name="T21" fmla="*/ 96 h 192"/>
                <a:gd name="T22" fmla="*/ 96 w 3792"/>
                <a:gd name="T23" fmla="*/ 0 h 192"/>
                <a:gd name="T24" fmla="*/ 0 w 3792"/>
                <a:gd name="T25" fmla="*/ 48 h 192"/>
                <a:gd name="T26" fmla="*/ 0 w 379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2" h="192">
                  <a:moveTo>
                    <a:pt x="0" y="192"/>
                  </a:moveTo>
                  <a:lnTo>
                    <a:pt x="3792" y="192"/>
                  </a:lnTo>
                  <a:lnTo>
                    <a:pt x="3792" y="96"/>
                  </a:lnTo>
                  <a:lnTo>
                    <a:pt x="3408" y="0"/>
                  </a:lnTo>
                  <a:lnTo>
                    <a:pt x="3024" y="96"/>
                  </a:lnTo>
                  <a:lnTo>
                    <a:pt x="2640" y="0"/>
                  </a:lnTo>
                  <a:lnTo>
                    <a:pt x="2208" y="96"/>
                  </a:lnTo>
                  <a:lnTo>
                    <a:pt x="1824" y="0"/>
                  </a:lnTo>
                  <a:lnTo>
                    <a:pt x="1392" y="96"/>
                  </a:lnTo>
                  <a:lnTo>
                    <a:pt x="1008" y="0"/>
                  </a:lnTo>
                  <a:lnTo>
                    <a:pt x="576" y="96"/>
                  </a:lnTo>
                  <a:lnTo>
                    <a:pt x="96" y="0"/>
                  </a:lnTo>
                  <a:lnTo>
                    <a:pt x="0" y="48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latin typeface="+mn-lt"/>
              </a:endParaRPr>
            </a:p>
          </p:txBody>
        </p:sp>
        <p:sp>
          <p:nvSpPr>
            <p:cNvPr id="17447" name="Freeform 39"/>
            <p:cNvSpPr>
              <a:spLocks/>
            </p:cNvSpPr>
            <p:nvPr/>
          </p:nvSpPr>
          <p:spPr bwMode="auto">
            <a:xfrm>
              <a:off x="192" y="3936"/>
              <a:ext cx="3792" cy="96"/>
            </a:xfrm>
            <a:custGeom>
              <a:avLst/>
              <a:gdLst>
                <a:gd name="T0" fmla="*/ 0 w 3792"/>
                <a:gd name="T1" fmla="*/ 48 h 96"/>
                <a:gd name="T2" fmla="*/ 96 w 3792"/>
                <a:gd name="T3" fmla="*/ 0 h 96"/>
                <a:gd name="T4" fmla="*/ 576 w 3792"/>
                <a:gd name="T5" fmla="*/ 96 h 96"/>
                <a:gd name="T6" fmla="*/ 1008 w 3792"/>
                <a:gd name="T7" fmla="*/ 0 h 96"/>
                <a:gd name="T8" fmla="*/ 1392 w 3792"/>
                <a:gd name="T9" fmla="*/ 96 h 96"/>
                <a:gd name="T10" fmla="*/ 1824 w 3792"/>
                <a:gd name="T11" fmla="*/ 0 h 96"/>
                <a:gd name="T12" fmla="*/ 2256 w 3792"/>
                <a:gd name="T13" fmla="*/ 96 h 96"/>
                <a:gd name="T14" fmla="*/ 2640 w 3792"/>
                <a:gd name="T15" fmla="*/ 0 h 96"/>
                <a:gd name="T16" fmla="*/ 3024 w 3792"/>
                <a:gd name="T17" fmla="*/ 96 h 96"/>
                <a:gd name="T18" fmla="*/ 3408 w 3792"/>
                <a:gd name="T19" fmla="*/ 0 h 96"/>
                <a:gd name="T20" fmla="*/ 3792 w 379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2" h="96">
                  <a:moveTo>
                    <a:pt x="0" y="48"/>
                  </a:moveTo>
                  <a:lnTo>
                    <a:pt x="96" y="0"/>
                  </a:lnTo>
                  <a:lnTo>
                    <a:pt x="576" y="96"/>
                  </a:lnTo>
                  <a:lnTo>
                    <a:pt x="1008" y="0"/>
                  </a:lnTo>
                  <a:lnTo>
                    <a:pt x="1392" y="96"/>
                  </a:lnTo>
                  <a:lnTo>
                    <a:pt x="1824" y="0"/>
                  </a:lnTo>
                  <a:lnTo>
                    <a:pt x="2256" y="96"/>
                  </a:lnTo>
                  <a:lnTo>
                    <a:pt x="2640" y="0"/>
                  </a:lnTo>
                  <a:lnTo>
                    <a:pt x="3024" y="96"/>
                  </a:lnTo>
                  <a:lnTo>
                    <a:pt x="3408" y="0"/>
                  </a:lnTo>
                  <a:lnTo>
                    <a:pt x="3792" y="96"/>
                  </a:lnTo>
                </a:path>
              </a:pathLst>
            </a:custGeom>
            <a:noFill/>
            <a:ln w="9525">
              <a:solidFill>
                <a:srgbClr val="CC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003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9"/>
          <p:cNvSpPr>
            <a:spLocks noChangeArrowheads="1"/>
          </p:cNvSpPr>
          <p:nvPr/>
        </p:nvSpPr>
        <p:spPr bwMode="auto">
          <a:xfrm>
            <a:off x="381000" y="1295400"/>
            <a:ext cx="5562600" cy="3810000"/>
          </a:xfrm>
          <a:prstGeom prst="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25B-06FC-4C3C-BF53-7D19F6FA88B4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4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52C280C-23ED-4B96-9798-07B48E3C9357}" type="slidenum">
              <a:rPr lang="en-US"/>
              <a:pPr/>
              <a:t>4</a:t>
            </a:fld>
            <a:endParaRPr lang="en-US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900" b="1" u="none" dirty="0" smtClean="0">
                <a:latin typeface="+mn-lt"/>
              </a:rPr>
              <a:t>Design notes</a:t>
            </a:r>
            <a:endParaRPr lang="en-US" sz="900" b="1" u="none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en-US" sz="900" b="1" i="1" u="none" dirty="0">
                <a:latin typeface="+mn-lt"/>
              </a:rPr>
              <a:t>1.</a:t>
            </a:r>
            <a:r>
              <a:rPr lang="en-US" sz="900" i="1" u="none" dirty="0">
                <a:latin typeface="+mn-lt"/>
              </a:rPr>
              <a:t> </a:t>
            </a:r>
            <a:r>
              <a:rPr lang="en-US" sz="900" i="1" u="none" dirty="0" smtClean="0">
                <a:latin typeface="+mn-lt"/>
              </a:rPr>
              <a:t>Add notes here for developers and designers as you are working through the wireframes.</a:t>
            </a:r>
            <a:endParaRPr lang="en-US" sz="900" i="1" u="none" dirty="0">
              <a:latin typeface="+mn-lt"/>
            </a:endParaRP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Credit </a:t>
            </a:r>
            <a:r>
              <a:rPr lang="en-US" dirty="0" smtClean="0">
                <a:latin typeface="+mn-lt"/>
              </a:rPr>
              <a:t>cards</a:t>
            </a:r>
            <a:endParaRPr lang="en-US" dirty="0">
              <a:latin typeface="+mn-lt"/>
            </a:endParaRPr>
          </a:p>
        </p:txBody>
      </p:sp>
      <p:sp>
        <p:nvSpPr>
          <p:cNvPr id="17467" name="Rectangle 59"/>
          <p:cNvSpPr>
            <a:spLocks noChangeArrowheads="1"/>
          </p:cNvSpPr>
          <p:nvPr/>
        </p:nvSpPr>
        <p:spPr bwMode="auto">
          <a:xfrm>
            <a:off x="4495800" y="1905000"/>
            <a:ext cx="1219200" cy="1219200"/>
          </a:xfrm>
          <a:prstGeom prst="rect">
            <a:avLst/>
          </a:pr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bg2"/>
                </a:solidFill>
                <a:latin typeface="+mn-lt"/>
              </a:rPr>
              <a:t>Need help choosing?</a:t>
            </a:r>
          </a:p>
          <a:p>
            <a:pPr>
              <a:spcBef>
                <a:spcPct val="50000"/>
              </a:spcBef>
            </a:pPr>
            <a:r>
              <a:rPr lang="en-US" sz="800" u="none">
                <a:solidFill>
                  <a:schemeClr val="bg2"/>
                </a:solidFill>
                <a:latin typeface="+mn-lt"/>
              </a:rPr>
              <a:t>We’ll help you find the perfect card for your needs</a:t>
            </a:r>
            <a:endParaRPr lang="en-US" sz="1200" u="none">
              <a:solidFill>
                <a:schemeClr val="bg2"/>
              </a:solidFill>
              <a:latin typeface="+mn-lt"/>
            </a:endParaRPr>
          </a:p>
        </p:txBody>
      </p:sp>
      <p:sp>
        <p:nvSpPr>
          <p:cNvPr id="17469" name="Rectangle 61"/>
          <p:cNvSpPr>
            <a:spLocks noChangeArrowheads="1"/>
          </p:cNvSpPr>
          <p:nvPr/>
        </p:nvSpPr>
        <p:spPr bwMode="auto">
          <a:xfrm>
            <a:off x="609600" y="19050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+mn-lt"/>
              </a:rPr>
              <a:t>Blue</a:t>
            </a:r>
            <a:br>
              <a:rPr lang="en-US" sz="1200" u="none">
                <a:solidFill>
                  <a:schemeClr val="tx2"/>
                </a:solidFill>
                <a:latin typeface="+mn-lt"/>
              </a:rPr>
            </a:br>
            <a:r>
              <a:rPr lang="en-US" sz="900" u="none">
                <a:solidFill>
                  <a:schemeClr val="tx2"/>
                </a:solidFill>
                <a:latin typeface="+mn-lt"/>
              </a:rPr>
              <a:t>9.9% APR</a:t>
            </a:r>
            <a:br>
              <a:rPr lang="en-US" sz="9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Low interest rate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Fee free</a:t>
            </a: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0" name="Rectangle 62"/>
          <p:cNvSpPr>
            <a:spLocks noChangeArrowheads="1"/>
          </p:cNvSpPr>
          <p:nvPr/>
        </p:nvSpPr>
        <p:spPr bwMode="auto">
          <a:xfrm>
            <a:off x="1905000" y="19050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+mn-lt"/>
              </a:rPr>
              <a:t>Gold</a:t>
            </a:r>
            <a:br>
              <a:rPr lang="en-US" sz="1200" u="none">
                <a:solidFill>
                  <a:schemeClr val="tx2"/>
                </a:solidFill>
                <a:latin typeface="+mn-lt"/>
              </a:rPr>
            </a:br>
            <a:r>
              <a:rPr lang="en-US" sz="900" u="none">
                <a:solidFill>
                  <a:schemeClr val="tx2"/>
                </a:solidFill>
                <a:latin typeface="+mn-lt"/>
              </a:rPr>
              <a:t>10.9% APR</a:t>
            </a:r>
            <a:br>
              <a:rPr lang="en-US" sz="9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24/7 customer support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Fee free</a:t>
            </a: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1" name="Rectangle 63"/>
          <p:cNvSpPr>
            <a:spLocks noChangeArrowheads="1"/>
          </p:cNvSpPr>
          <p:nvPr/>
        </p:nvSpPr>
        <p:spPr bwMode="auto">
          <a:xfrm>
            <a:off x="3200400" y="19050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+mn-lt"/>
              </a:rPr>
              <a:t>Platinum</a:t>
            </a:r>
            <a:br>
              <a:rPr lang="en-US" sz="1200" u="none">
                <a:solidFill>
                  <a:schemeClr val="tx2"/>
                </a:solidFill>
                <a:latin typeface="+mn-lt"/>
              </a:rPr>
            </a:br>
            <a:r>
              <a:rPr lang="en-US" sz="900" u="none">
                <a:solidFill>
                  <a:schemeClr val="tx2"/>
                </a:solidFill>
                <a:latin typeface="+mn-lt"/>
              </a:rPr>
              <a:t>11.9% APR</a:t>
            </a:r>
            <a:br>
              <a:rPr lang="en-US" sz="9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Added benefits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Fee free</a:t>
            </a: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2" name="Rectangle 64"/>
          <p:cNvSpPr>
            <a:spLocks noChangeArrowheads="1"/>
          </p:cNvSpPr>
          <p:nvPr/>
        </p:nvSpPr>
        <p:spPr bwMode="auto">
          <a:xfrm>
            <a:off x="609600" y="29718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+mn-lt"/>
              </a:rPr>
              <a:t>Plus</a:t>
            </a:r>
            <a:br>
              <a:rPr lang="en-US" sz="1200" u="none">
                <a:solidFill>
                  <a:schemeClr val="tx2"/>
                </a:solidFill>
                <a:latin typeface="+mn-lt"/>
              </a:rPr>
            </a:br>
            <a:r>
              <a:rPr lang="en-US" sz="900" u="none">
                <a:solidFill>
                  <a:schemeClr val="tx2"/>
                </a:solidFill>
                <a:latin typeface="+mn-lt"/>
              </a:rPr>
              <a:t>12.9% APR</a:t>
            </a:r>
            <a:br>
              <a:rPr lang="en-US" sz="9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Roadside assistance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Low free</a:t>
            </a: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3" name="Rectangle 65"/>
          <p:cNvSpPr>
            <a:spLocks noChangeArrowheads="1"/>
          </p:cNvSpPr>
          <p:nvPr/>
        </p:nvSpPr>
        <p:spPr bwMode="auto">
          <a:xfrm>
            <a:off x="1905000" y="29718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 dirty="0">
                <a:solidFill>
                  <a:schemeClr val="tx2"/>
                </a:solidFill>
                <a:latin typeface="+mn-lt"/>
              </a:rPr>
              <a:t>Cash</a:t>
            </a:r>
            <a:br>
              <a:rPr lang="en-US" sz="1200" u="none" dirty="0">
                <a:solidFill>
                  <a:schemeClr val="tx2"/>
                </a:solidFill>
                <a:latin typeface="+mn-lt"/>
              </a:rPr>
            </a:br>
            <a:r>
              <a:rPr lang="en-US" sz="900" u="none" dirty="0">
                <a:solidFill>
                  <a:schemeClr val="tx2"/>
                </a:solidFill>
                <a:latin typeface="+mn-lt"/>
              </a:rPr>
              <a:t>15.9% APR</a:t>
            </a:r>
            <a:br>
              <a:rPr lang="en-US" sz="900" u="none" dirty="0">
                <a:solidFill>
                  <a:schemeClr val="tx2"/>
                </a:solidFill>
                <a:latin typeface="+mn-lt"/>
              </a:rPr>
            </a:br>
            <a:r>
              <a:rPr lang="en-US" sz="600" u="none" dirty="0">
                <a:solidFill>
                  <a:schemeClr val="tx2"/>
                </a:solidFill>
                <a:latin typeface="+mn-lt"/>
              </a:rPr>
              <a:t>Cash on all purchases</a:t>
            </a:r>
            <a:br>
              <a:rPr lang="en-US" sz="600" u="none" dirty="0">
                <a:solidFill>
                  <a:schemeClr val="tx2"/>
                </a:solidFill>
                <a:latin typeface="+mn-lt"/>
              </a:rPr>
            </a:br>
            <a:r>
              <a:rPr lang="en-US" sz="600" u="none" dirty="0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 dirty="0">
                <a:solidFill>
                  <a:schemeClr val="tx2"/>
                </a:solidFill>
                <a:latin typeface="+mn-lt"/>
              </a:rPr>
            </a:br>
            <a:r>
              <a:rPr lang="en-US" sz="600" u="none" dirty="0">
                <a:solidFill>
                  <a:schemeClr val="tx2"/>
                </a:solidFill>
                <a:latin typeface="+mn-lt"/>
              </a:rPr>
              <a:t>Low free</a:t>
            </a:r>
            <a:endParaRPr lang="en-US" sz="1200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4" name="Rectangle 66"/>
          <p:cNvSpPr>
            <a:spLocks noChangeArrowheads="1"/>
          </p:cNvSpPr>
          <p:nvPr/>
        </p:nvSpPr>
        <p:spPr bwMode="auto">
          <a:xfrm>
            <a:off x="3200400" y="29718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+mn-lt"/>
              </a:rPr>
              <a:t>Reward</a:t>
            </a:r>
            <a:br>
              <a:rPr lang="en-US" sz="1200" u="none">
                <a:solidFill>
                  <a:schemeClr val="tx2"/>
                </a:solidFill>
                <a:latin typeface="+mn-lt"/>
              </a:rPr>
            </a:br>
            <a:r>
              <a:rPr lang="en-US" sz="900" u="none">
                <a:solidFill>
                  <a:schemeClr val="tx2"/>
                </a:solidFill>
                <a:latin typeface="+mn-lt"/>
              </a:rPr>
              <a:t>15.9% APR</a:t>
            </a:r>
            <a:br>
              <a:rPr lang="en-US" sz="9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Amazon.com vouchers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Low free</a:t>
            </a: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5" name="Rectangle 67"/>
          <p:cNvSpPr>
            <a:spLocks noChangeArrowheads="1"/>
          </p:cNvSpPr>
          <p:nvPr/>
        </p:nvSpPr>
        <p:spPr bwMode="auto">
          <a:xfrm>
            <a:off x="609600" y="40386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+mn-lt"/>
              </a:rPr>
              <a:t>Poverty</a:t>
            </a:r>
            <a:br>
              <a:rPr lang="en-US" sz="1200" u="none">
                <a:solidFill>
                  <a:schemeClr val="tx2"/>
                </a:solidFill>
                <a:latin typeface="+mn-lt"/>
              </a:rPr>
            </a:br>
            <a:r>
              <a:rPr lang="en-US" sz="900" u="none">
                <a:solidFill>
                  <a:schemeClr val="tx2"/>
                </a:solidFill>
                <a:latin typeface="+mn-lt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10% profits go to charity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Fee free</a:t>
            </a: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6" name="Rectangle 68"/>
          <p:cNvSpPr>
            <a:spLocks noChangeArrowheads="1"/>
          </p:cNvSpPr>
          <p:nvPr/>
        </p:nvSpPr>
        <p:spPr bwMode="auto">
          <a:xfrm>
            <a:off x="1905000" y="40386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+mn-lt"/>
              </a:rPr>
              <a:t>Pandas</a:t>
            </a:r>
            <a:br>
              <a:rPr lang="en-US" sz="1200" u="none">
                <a:solidFill>
                  <a:schemeClr val="tx2"/>
                </a:solidFill>
                <a:latin typeface="+mn-lt"/>
              </a:rPr>
            </a:br>
            <a:r>
              <a:rPr lang="en-US" sz="900" u="none">
                <a:solidFill>
                  <a:schemeClr val="tx2"/>
                </a:solidFill>
                <a:latin typeface="+mn-lt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10% profits go to breeding programmers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Fee free</a:t>
            </a: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7" name="Rectangle 69"/>
          <p:cNvSpPr>
            <a:spLocks noChangeArrowheads="1"/>
          </p:cNvSpPr>
          <p:nvPr/>
        </p:nvSpPr>
        <p:spPr bwMode="auto">
          <a:xfrm>
            <a:off x="3200400" y="4038600"/>
            <a:ext cx="1143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+mn-lt"/>
              </a:rPr>
              <a:t>Nepal</a:t>
            </a:r>
            <a:br>
              <a:rPr lang="en-US" sz="1200" u="none">
                <a:solidFill>
                  <a:schemeClr val="tx2"/>
                </a:solidFill>
                <a:latin typeface="+mn-lt"/>
              </a:rPr>
            </a:br>
            <a:r>
              <a:rPr lang="en-US" sz="900" u="none">
                <a:solidFill>
                  <a:schemeClr val="tx2"/>
                </a:solidFill>
                <a:latin typeface="+mn-lt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10% profits go to Help schools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+mn-lt"/>
              </a:rPr>
            </a:br>
            <a:r>
              <a:rPr lang="en-US" sz="600" u="none">
                <a:solidFill>
                  <a:schemeClr val="tx2"/>
                </a:solidFill>
                <a:latin typeface="+mn-lt"/>
              </a:rPr>
              <a:t>Fee free</a:t>
            </a: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78" name="Rectangle 70"/>
          <p:cNvSpPr>
            <a:spLocks noChangeArrowheads="1"/>
          </p:cNvSpPr>
          <p:nvPr/>
        </p:nvSpPr>
        <p:spPr bwMode="auto">
          <a:xfrm>
            <a:off x="609600" y="1600200"/>
            <a:ext cx="2362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600" u="none">
                <a:solidFill>
                  <a:schemeClr val="tx2"/>
                </a:solidFill>
                <a:latin typeface="+mn-lt"/>
              </a:rPr>
              <a:t>Credit cards</a:t>
            </a:r>
          </a:p>
        </p:txBody>
      </p:sp>
      <p:sp>
        <p:nvSpPr>
          <p:cNvPr id="17480" name="Rectangle 72"/>
          <p:cNvSpPr>
            <a:spLocks noChangeArrowheads="1"/>
          </p:cNvSpPr>
          <p:nvPr/>
        </p:nvSpPr>
        <p:spPr bwMode="auto">
          <a:xfrm>
            <a:off x="381000" y="990600"/>
            <a:ext cx="55626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81" name="Rectangle 73"/>
          <p:cNvSpPr>
            <a:spLocks noChangeArrowheads="1"/>
          </p:cNvSpPr>
          <p:nvPr/>
        </p:nvSpPr>
        <p:spPr bwMode="auto">
          <a:xfrm>
            <a:off x="609600" y="1001713"/>
            <a:ext cx="914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400" b="1" u="none">
                <a:solidFill>
                  <a:schemeClr val="tx2"/>
                </a:solidFill>
                <a:latin typeface="+mn-lt"/>
              </a:rPr>
              <a:t>acme</a:t>
            </a:r>
            <a:r>
              <a:rPr lang="en-US" sz="1400" u="none">
                <a:solidFill>
                  <a:schemeClr val="tx2"/>
                </a:solidFill>
                <a:latin typeface="+mn-lt"/>
              </a:rPr>
              <a:t>bank</a:t>
            </a:r>
            <a:endParaRPr lang="en-US" sz="8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82" name="Rectangle 74"/>
          <p:cNvSpPr>
            <a:spLocks noChangeArrowheads="1"/>
          </p:cNvSpPr>
          <p:nvPr/>
        </p:nvSpPr>
        <p:spPr bwMode="auto">
          <a:xfrm>
            <a:off x="4191000" y="10668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</a:pPr>
            <a:r>
              <a:rPr lang="en-US" sz="800" u="none">
                <a:solidFill>
                  <a:schemeClr val="tx2"/>
                </a:solidFill>
                <a:latin typeface="+mn-lt"/>
              </a:rPr>
              <a:t>Customer login     Contact us</a:t>
            </a:r>
          </a:p>
        </p:txBody>
      </p:sp>
      <p:sp>
        <p:nvSpPr>
          <p:cNvPr id="17483" name="Rectangle 75"/>
          <p:cNvSpPr>
            <a:spLocks noChangeArrowheads="1"/>
          </p:cNvSpPr>
          <p:nvPr/>
        </p:nvSpPr>
        <p:spPr bwMode="auto">
          <a:xfrm>
            <a:off x="381000" y="5105400"/>
            <a:ext cx="5562600" cy="1295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86" name="Rectangle 78"/>
          <p:cNvSpPr>
            <a:spLocks noChangeArrowheads="1"/>
          </p:cNvSpPr>
          <p:nvPr/>
        </p:nvSpPr>
        <p:spPr bwMode="auto">
          <a:xfrm>
            <a:off x="609600" y="5257800"/>
            <a:ext cx="3048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</a:pPr>
            <a:r>
              <a:rPr lang="en-US" sz="800" u="none">
                <a:solidFill>
                  <a:schemeClr val="tx2"/>
                </a:solidFill>
                <a:latin typeface="+mn-lt"/>
              </a:rPr>
              <a:t>Footer</a:t>
            </a:r>
          </a:p>
        </p:txBody>
      </p:sp>
      <p:sp>
        <p:nvSpPr>
          <p:cNvPr id="17491" name="AutoShape 83"/>
          <p:cNvSpPr>
            <a:spLocks noChangeArrowheads="1"/>
          </p:cNvSpPr>
          <p:nvPr/>
        </p:nvSpPr>
        <p:spPr bwMode="auto">
          <a:xfrm>
            <a:off x="36576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 dirty="0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494" name="AutoShape 86"/>
          <p:cNvSpPr>
            <a:spLocks noChangeArrowheads="1"/>
          </p:cNvSpPr>
          <p:nvPr/>
        </p:nvSpPr>
        <p:spPr bwMode="auto">
          <a:xfrm>
            <a:off x="36576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 dirty="0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498" name="AutoShape 90"/>
          <p:cNvSpPr>
            <a:spLocks noChangeArrowheads="1"/>
          </p:cNvSpPr>
          <p:nvPr/>
        </p:nvSpPr>
        <p:spPr bwMode="auto">
          <a:xfrm>
            <a:off x="36576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499" name="AutoShape 91"/>
          <p:cNvSpPr>
            <a:spLocks noChangeArrowheads="1"/>
          </p:cNvSpPr>
          <p:nvPr/>
        </p:nvSpPr>
        <p:spPr bwMode="auto">
          <a:xfrm>
            <a:off x="23622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 dirty="0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500" name="AutoShape 92"/>
          <p:cNvSpPr>
            <a:spLocks noChangeArrowheads="1"/>
          </p:cNvSpPr>
          <p:nvPr/>
        </p:nvSpPr>
        <p:spPr bwMode="auto">
          <a:xfrm>
            <a:off x="23622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501" name="AutoShape 93"/>
          <p:cNvSpPr>
            <a:spLocks noChangeArrowheads="1"/>
          </p:cNvSpPr>
          <p:nvPr/>
        </p:nvSpPr>
        <p:spPr bwMode="auto">
          <a:xfrm>
            <a:off x="23622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502" name="AutoShape 94"/>
          <p:cNvSpPr>
            <a:spLocks noChangeArrowheads="1"/>
          </p:cNvSpPr>
          <p:nvPr/>
        </p:nvSpPr>
        <p:spPr bwMode="auto">
          <a:xfrm>
            <a:off x="10668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503" name="AutoShape 95"/>
          <p:cNvSpPr>
            <a:spLocks noChangeArrowheads="1"/>
          </p:cNvSpPr>
          <p:nvPr/>
        </p:nvSpPr>
        <p:spPr bwMode="auto">
          <a:xfrm>
            <a:off x="10668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 dirty="0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504" name="AutoShape 96"/>
          <p:cNvSpPr>
            <a:spLocks noChangeArrowheads="1"/>
          </p:cNvSpPr>
          <p:nvPr/>
        </p:nvSpPr>
        <p:spPr bwMode="auto">
          <a:xfrm>
            <a:off x="10668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bg1"/>
                </a:solidFill>
                <a:latin typeface="+mn-lt"/>
              </a:rPr>
              <a:t>Find out more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228600" y="4800600"/>
            <a:ext cx="5867400" cy="0"/>
          </a:xfrm>
          <a:prstGeom prst="line">
            <a:avLst/>
          </a:prstGeom>
          <a:noFill/>
          <a:ln w="9525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latin typeface="+mn-lt"/>
            </a:endParaRPr>
          </a:p>
        </p:txBody>
      </p:sp>
      <p:sp>
        <p:nvSpPr>
          <p:cNvPr id="17505" name="AutoShape 97"/>
          <p:cNvSpPr>
            <a:spLocks noChangeArrowheads="1"/>
          </p:cNvSpPr>
          <p:nvPr/>
        </p:nvSpPr>
        <p:spPr bwMode="auto">
          <a:xfrm>
            <a:off x="4572000" y="2895600"/>
            <a:ext cx="1066800" cy="152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+mn-lt"/>
              </a:rPr>
              <a:t>Compare the cards</a:t>
            </a:r>
          </a:p>
        </p:txBody>
      </p:sp>
      <p:sp>
        <p:nvSpPr>
          <p:cNvPr id="53" name="Rectangle 59"/>
          <p:cNvSpPr>
            <a:spLocks noChangeArrowheads="1"/>
          </p:cNvSpPr>
          <p:nvPr/>
        </p:nvSpPr>
        <p:spPr bwMode="auto">
          <a:xfrm>
            <a:off x="1499720" y="1066800"/>
            <a:ext cx="585035" cy="342899"/>
          </a:xfrm>
          <a:prstGeom prst="round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7488" name="Rectangle 80"/>
          <p:cNvSpPr>
            <a:spLocks noChangeArrowheads="1"/>
          </p:cNvSpPr>
          <p:nvPr/>
        </p:nvSpPr>
        <p:spPr bwMode="auto">
          <a:xfrm>
            <a:off x="1600200" y="1066800"/>
            <a:ext cx="3048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800" b="1" u="none" dirty="0">
                <a:solidFill>
                  <a:schemeClr val="tx2"/>
                </a:solidFill>
                <a:latin typeface="+mn-lt"/>
              </a:rPr>
              <a:t>Personal</a:t>
            </a:r>
            <a:r>
              <a:rPr lang="en-US" sz="800" u="none" dirty="0">
                <a:solidFill>
                  <a:schemeClr val="tx2"/>
                </a:solidFill>
                <a:latin typeface="+mn-lt"/>
              </a:rPr>
              <a:t>    Business     Corporate</a:t>
            </a: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+mn-lt"/>
            </a:endParaRPr>
          </a:p>
        </p:txBody>
      </p:sp>
      <p:sp>
        <p:nvSpPr>
          <p:cNvPr id="17479" name="Rectangle 71"/>
          <p:cNvSpPr>
            <a:spLocks noChangeArrowheads="1"/>
          </p:cNvSpPr>
          <p:nvPr/>
        </p:nvSpPr>
        <p:spPr bwMode="auto">
          <a:xfrm>
            <a:off x="609600" y="1295400"/>
            <a:ext cx="5029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800" u="none" dirty="0">
                <a:solidFill>
                  <a:schemeClr val="accent2"/>
                </a:solidFill>
                <a:latin typeface="+mn-lt"/>
              </a:rPr>
              <a:t>Current accounts     Savings and investments     </a:t>
            </a:r>
            <a:r>
              <a:rPr lang="en-US" sz="800" b="1" u="none" dirty="0">
                <a:solidFill>
                  <a:schemeClr val="accent2"/>
                </a:solidFill>
                <a:latin typeface="+mn-lt"/>
              </a:rPr>
              <a:t>Credit cards     </a:t>
            </a:r>
            <a:r>
              <a:rPr lang="en-US" sz="800" u="none" dirty="0">
                <a:solidFill>
                  <a:schemeClr val="accent2"/>
                </a:solidFill>
                <a:latin typeface="+mn-lt"/>
              </a:rPr>
              <a:t>Mortgages     Insurance     Loans</a:t>
            </a:r>
          </a:p>
        </p:txBody>
      </p:sp>
      <p:grpSp>
        <p:nvGrpSpPr>
          <p:cNvPr id="17445" name="Group 37"/>
          <p:cNvGrpSpPr>
            <a:grpSpLocks/>
          </p:cNvGrpSpPr>
          <p:nvPr/>
        </p:nvGrpSpPr>
        <p:grpSpPr bwMode="auto">
          <a:xfrm>
            <a:off x="228600" y="6248400"/>
            <a:ext cx="5867400" cy="304800"/>
            <a:chOff x="192" y="3936"/>
            <a:chExt cx="3792" cy="192"/>
          </a:xfrm>
        </p:grpSpPr>
        <p:sp>
          <p:nvSpPr>
            <p:cNvPr id="17446" name="Freeform 38"/>
            <p:cNvSpPr>
              <a:spLocks/>
            </p:cNvSpPr>
            <p:nvPr/>
          </p:nvSpPr>
          <p:spPr bwMode="auto">
            <a:xfrm>
              <a:off x="192" y="3936"/>
              <a:ext cx="3792" cy="192"/>
            </a:xfrm>
            <a:custGeom>
              <a:avLst/>
              <a:gdLst>
                <a:gd name="T0" fmla="*/ 0 w 3792"/>
                <a:gd name="T1" fmla="*/ 192 h 192"/>
                <a:gd name="T2" fmla="*/ 3792 w 3792"/>
                <a:gd name="T3" fmla="*/ 192 h 192"/>
                <a:gd name="T4" fmla="*/ 3792 w 3792"/>
                <a:gd name="T5" fmla="*/ 96 h 192"/>
                <a:gd name="T6" fmla="*/ 3408 w 3792"/>
                <a:gd name="T7" fmla="*/ 0 h 192"/>
                <a:gd name="T8" fmla="*/ 3024 w 3792"/>
                <a:gd name="T9" fmla="*/ 96 h 192"/>
                <a:gd name="T10" fmla="*/ 2640 w 3792"/>
                <a:gd name="T11" fmla="*/ 0 h 192"/>
                <a:gd name="T12" fmla="*/ 2208 w 3792"/>
                <a:gd name="T13" fmla="*/ 96 h 192"/>
                <a:gd name="T14" fmla="*/ 1824 w 3792"/>
                <a:gd name="T15" fmla="*/ 0 h 192"/>
                <a:gd name="T16" fmla="*/ 1392 w 3792"/>
                <a:gd name="T17" fmla="*/ 96 h 192"/>
                <a:gd name="T18" fmla="*/ 1008 w 3792"/>
                <a:gd name="T19" fmla="*/ 0 h 192"/>
                <a:gd name="T20" fmla="*/ 576 w 3792"/>
                <a:gd name="T21" fmla="*/ 96 h 192"/>
                <a:gd name="T22" fmla="*/ 96 w 3792"/>
                <a:gd name="T23" fmla="*/ 0 h 192"/>
                <a:gd name="T24" fmla="*/ 0 w 3792"/>
                <a:gd name="T25" fmla="*/ 48 h 192"/>
                <a:gd name="T26" fmla="*/ 0 w 379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2" h="192">
                  <a:moveTo>
                    <a:pt x="0" y="192"/>
                  </a:moveTo>
                  <a:lnTo>
                    <a:pt x="3792" y="192"/>
                  </a:lnTo>
                  <a:lnTo>
                    <a:pt x="3792" y="96"/>
                  </a:lnTo>
                  <a:lnTo>
                    <a:pt x="3408" y="0"/>
                  </a:lnTo>
                  <a:lnTo>
                    <a:pt x="3024" y="96"/>
                  </a:lnTo>
                  <a:lnTo>
                    <a:pt x="2640" y="0"/>
                  </a:lnTo>
                  <a:lnTo>
                    <a:pt x="2208" y="96"/>
                  </a:lnTo>
                  <a:lnTo>
                    <a:pt x="1824" y="0"/>
                  </a:lnTo>
                  <a:lnTo>
                    <a:pt x="1392" y="96"/>
                  </a:lnTo>
                  <a:lnTo>
                    <a:pt x="1008" y="0"/>
                  </a:lnTo>
                  <a:lnTo>
                    <a:pt x="576" y="96"/>
                  </a:lnTo>
                  <a:lnTo>
                    <a:pt x="96" y="0"/>
                  </a:lnTo>
                  <a:lnTo>
                    <a:pt x="0" y="48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latin typeface="+mn-lt"/>
              </a:endParaRPr>
            </a:p>
          </p:txBody>
        </p:sp>
        <p:sp>
          <p:nvSpPr>
            <p:cNvPr id="17447" name="Freeform 39"/>
            <p:cNvSpPr>
              <a:spLocks/>
            </p:cNvSpPr>
            <p:nvPr/>
          </p:nvSpPr>
          <p:spPr bwMode="auto">
            <a:xfrm>
              <a:off x="192" y="3936"/>
              <a:ext cx="3792" cy="96"/>
            </a:xfrm>
            <a:custGeom>
              <a:avLst/>
              <a:gdLst>
                <a:gd name="T0" fmla="*/ 0 w 3792"/>
                <a:gd name="T1" fmla="*/ 48 h 96"/>
                <a:gd name="T2" fmla="*/ 96 w 3792"/>
                <a:gd name="T3" fmla="*/ 0 h 96"/>
                <a:gd name="T4" fmla="*/ 576 w 3792"/>
                <a:gd name="T5" fmla="*/ 96 h 96"/>
                <a:gd name="T6" fmla="*/ 1008 w 3792"/>
                <a:gd name="T7" fmla="*/ 0 h 96"/>
                <a:gd name="T8" fmla="*/ 1392 w 3792"/>
                <a:gd name="T9" fmla="*/ 96 h 96"/>
                <a:gd name="T10" fmla="*/ 1824 w 3792"/>
                <a:gd name="T11" fmla="*/ 0 h 96"/>
                <a:gd name="T12" fmla="*/ 2256 w 3792"/>
                <a:gd name="T13" fmla="*/ 96 h 96"/>
                <a:gd name="T14" fmla="*/ 2640 w 3792"/>
                <a:gd name="T15" fmla="*/ 0 h 96"/>
                <a:gd name="T16" fmla="*/ 3024 w 3792"/>
                <a:gd name="T17" fmla="*/ 96 h 96"/>
                <a:gd name="T18" fmla="*/ 3408 w 3792"/>
                <a:gd name="T19" fmla="*/ 0 h 96"/>
                <a:gd name="T20" fmla="*/ 3792 w 379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2" h="96">
                  <a:moveTo>
                    <a:pt x="0" y="48"/>
                  </a:moveTo>
                  <a:lnTo>
                    <a:pt x="96" y="0"/>
                  </a:lnTo>
                  <a:lnTo>
                    <a:pt x="576" y="96"/>
                  </a:lnTo>
                  <a:lnTo>
                    <a:pt x="1008" y="0"/>
                  </a:lnTo>
                  <a:lnTo>
                    <a:pt x="1392" y="96"/>
                  </a:lnTo>
                  <a:lnTo>
                    <a:pt x="1824" y="0"/>
                  </a:lnTo>
                  <a:lnTo>
                    <a:pt x="2256" y="96"/>
                  </a:lnTo>
                  <a:lnTo>
                    <a:pt x="2640" y="0"/>
                  </a:lnTo>
                  <a:lnTo>
                    <a:pt x="3024" y="96"/>
                  </a:lnTo>
                  <a:lnTo>
                    <a:pt x="3408" y="0"/>
                  </a:lnTo>
                  <a:lnTo>
                    <a:pt x="3792" y="96"/>
                  </a:lnTo>
                </a:path>
              </a:pathLst>
            </a:custGeom>
            <a:noFill/>
            <a:ln w="9525">
              <a:solidFill>
                <a:srgbClr val="CC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546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25B-06FC-4C3C-BF53-7D19F6FA88B4}" type="datetime9">
              <a:rPr lang="en-US"/>
              <a:pPr/>
              <a:t>8/25/2011 4:27:09 PM</a:t>
            </a:fld>
            <a:endParaRPr lang="en-US"/>
          </a:p>
        </p:txBody>
      </p:sp>
      <p:sp>
        <p:nvSpPr>
          <p:cNvPr id="4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acme bank credit card redesign</a:t>
            </a:r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B52C280C-23ED-4B96-9798-07B48E3C9357}" type="slidenum">
              <a:rPr lang="en-US"/>
              <a:pPr/>
              <a:t>5</a:t>
            </a:fld>
            <a:endParaRPr lang="en-US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6553200" y="990600"/>
            <a:ext cx="2209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Design notes</a:t>
            </a: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1.</a:t>
            </a:r>
            <a:r>
              <a:rPr lang="en-US" sz="900" u="none">
                <a:latin typeface="Helvetica" charset="0"/>
              </a:rPr>
              <a:t> The left hand navigation is removed so users can focus immediately on the detail of the cards.</a:t>
            </a:r>
          </a:p>
          <a:p>
            <a:pPr>
              <a:spcBef>
                <a:spcPct val="50000"/>
              </a:spcBef>
            </a:pPr>
            <a:endParaRPr lang="en-US" sz="900" u="none">
              <a:latin typeface="Helvetica" charset="0"/>
            </a:endParaRPr>
          </a:p>
          <a:p>
            <a:pPr>
              <a:spcBef>
                <a:spcPct val="50000"/>
              </a:spcBef>
            </a:pPr>
            <a:r>
              <a:rPr lang="en-US" sz="900" b="1" u="none">
                <a:latin typeface="Helvetica" charset="0"/>
              </a:rPr>
              <a:t>2.</a:t>
            </a:r>
            <a:r>
              <a:rPr lang="en-US" sz="900" u="none">
                <a:latin typeface="Helvetica" charset="0"/>
              </a:rPr>
              <a:t> Need help choosing has been moved to the top of the page. Visually it should be made to look a little different from the card boxes (indicated by the lighter cell background and button).</a:t>
            </a: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 cards - suggested layout changes</a:t>
            </a: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381000" y="990600"/>
            <a:ext cx="5562600" cy="5486400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7" name="Rectangle 59"/>
          <p:cNvSpPr>
            <a:spLocks noChangeArrowheads="1"/>
          </p:cNvSpPr>
          <p:nvPr/>
        </p:nvSpPr>
        <p:spPr bwMode="auto">
          <a:xfrm>
            <a:off x="4495800" y="1905000"/>
            <a:ext cx="1219200" cy="1219200"/>
          </a:xfrm>
          <a:prstGeom prst="rect">
            <a:avLst/>
          </a:pr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bg2"/>
                </a:solidFill>
                <a:latin typeface="Helvetica" charset="0"/>
              </a:rPr>
              <a:t>Need help choosing?</a:t>
            </a:r>
          </a:p>
          <a:p>
            <a:pPr>
              <a:spcBef>
                <a:spcPct val="50000"/>
              </a:spcBef>
            </a:pPr>
            <a:r>
              <a:rPr lang="en-US" sz="800" u="none">
                <a:solidFill>
                  <a:schemeClr val="bg2"/>
                </a:solidFill>
                <a:latin typeface="Helvetica" charset="0"/>
              </a:rPr>
              <a:t>We’ll help you find the perfect card for your needs</a:t>
            </a:r>
            <a:endParaRPr lang="en-US" sz="1200" u="none">
              <a:solidFill>
                <a:schemeClr val="bg2"/>
              </a:solidFill>
              <a:latin typeface="Helvetica" charset="0"/>
            </a:endParaRPr>
          </a:p>
        </p:txBody>
      </p:sp>
      <p:sp>
        <p:nvSpPr>
          <p:cNvPr id="17469" name="Rectangle 61"/>
          <p:cNvSpPr>
            <a:spLocks noChangeArrowheads="1"/>
          </p:cNvSpPr>
          <p:nvPr/>
        </p:nvSpPr>
        <p:spPr bwMode="auto">
          <a:xfrm>
            <a:off x="609600" y="19050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Blue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9.9%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Low interest rate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0" name="Rectangle 62"/>
          <p:cNvSpPr>
            <a:spLocks noChangeArrowheads="1"/>
          </p:cNvSpPr>
          <p:nvPr/>
        </p:nvSpPr>
        <p:spPr bwMode="auto">
          <a:xfrm>
            <a:off x="1905000" y="19050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Gold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10.9%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24/7 customer support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1" name="Rectangle 63"/>
          <p:cNvSpPr>
            <a:spLocks noChangeArrowheads="1"/>
          </p:cNvSpPr>
          <p:nvPr/>
        </p:nvSpPr>
        <p:spPr bwMode="auto">
          <a:xfrm>
            <a:off x="3200400" y="19050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Platinum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11.9%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Added benefits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2" name="Rectangle 64"/>
          <p:cNvSpPr>
            <a:spLocks noChangeArrowheads="1"/>
          </p:cNvSpPr>
          <p:nvPr/>
        </p:nvSpPr>
        <p:spPr bwMode="auto">
          <a:xfrm>
            <a:off x="609600" y="29718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Plus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12.9%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Roadside assistance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Low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3" name="Rectangle 65"/>
          <p:cNvSpPr>
            <a:spLocks noChangeArrowheads="1"/>
          </p:cNvSpPr>
          <p:nvPr/>
        </p:nvSpPr>
        <p:spPr bwMode="auto">
          <a:xfrm>
            <a:off x="1905000" y="29718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Cash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15.9%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Cash on all purchases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Low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4" name="Rectangle 66"/>
          <p:cNvSpPr>
            <a:spLocks noChangeArrowheads="1"/>
          </p:cNvSpPr>
          <p:nvPr/>
        </p:nvSpPr>
        <p:spPr bwMode="auto">
          <a:xfrm>
            <a:off x="3200400" y="29718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Reward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15.9%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Amazon.com vouchers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Low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5" name="Rectangle 67"/>
          <p:cNvSpPr>
            <a:spLocks noChangeArrowheads="1"/>
          </p:cNvSpPr>
          <p:nvPr/>
        </p:nvSpPr>
        <p:spPr bwMode="auto">
          <a:xfrm>
            <a:off x="609600" y="40386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Poverty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10% profits go to charity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6" name="Rectangle 68"/>
          <p:cNvSpPr>
            <a:spLocks noChangeArrowheads="1"/>
          </p:cNvSpPr>
          <p:nvPr/>
        </p:nvSpPr>
        <p:spPr bwMode="auto">
          <a:xfrm>
            <a:off x="1905000" y="40386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Pandas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10% profits go to breeding programmers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7" name="Rectangle 69"/>
          <p:cNvSpPr>
            <a:spLocks noChangeArrowheads="1"/>
          </p:cNvSpPr>
          <p:nvPr/>
        </p:nvSpPr>
        <p:spPr bwMode="auto">
          <a:xfrm>
            <a:off x="3200400" y="4038600"/>
            <a:ext cx="1143000" cy="914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200" u="none">
                <a:solidFill>
                  <a:schemeClr val="tx2"/>
                </a:solidFill>
                <a:latin typeface="Helvetica" charset="0"/>
              </a:rPr>
              <a:t>Nepal</a:t>
            </a:r>
            <a:br>
              <a:rPr lang="en-US" sz="1200" u="none">
                <a:solidFill>
                  <a:schemeClr val="tx2"/>
                </a:solidFill>
                <a:latin typeface="Helvetica" charset="0"/>
              </a:rPr>
            </a:br>
            <a:r>
              <a:rPr lang="en-US" sz="900" u="none">
                <a:solidFill>
                  <a:schemeClr val="tx2"/>
                </a:solidFill>
                <a:latin typeface="Helvetica" charset="0"/>
              </a:rPr>
              <a:t>16.9% APR</a:t>
            </a:r>
            <a:br>
              <a:rPr lang="en-US" sz="9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10% profits go to Help schools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Fixed for 4 years</a:t>
            </a:r>
            <a:br>
              <a:rPr lang="en-US" sz="600" u="none">
                <a:solidFill>
                  <a:schemeClr val="tx2"/>
                </a:solidFill>
                <a:latin typeface="Helvetica" charset="0"/>
              </a:rPr>
            </a:br>
            <a:r>
              <a:rPr lang="en-US" sz="600" u="none">
                <a:solidFill>
                  <a:schemeClr val="tx2"/>
                </a:solidFill>
                <a:latin typeface="Helvetica" charset="0"/>
              </a:rPr>
              <a:t>Fee free</a:t>
            </a: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78" name="Rectangle 70"/>
          <p:cNvSpPr>
            <a:spLocks noChangeArrowheads="1"/>
          </p:cNvSpPr>
          <p:nvPr/>
        </p:nvSpPr>
        <p:spPr bwMode="auto">
          <a:xfrm>
            <a:off x="609600" y="1600200"/>
            <a:ext cx="2362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600" u="none" dirty="0">
                <a:solidFill>
                  <a:schemeClr val="tx2"/>
                </a:solidFill>
                <a:latin typeface="Helvetica" charset="0"/>
              </a:rPr>
              <a:t>Credit cards</a:t>
            </a:r>
          </a:p>
        </p:txBody>
      </p:sp>
      <p:sp>
        <p:nvSpPr>
          <p:cNvPr id="17479" name="Rectangle 71"/>
          <p:cNvSpPr>
            <a:spLocks noChangeArrowheads="1"/>
          </p:cNvSpPr>
          <p:nvPr/>
        </p:nvSpPr>
        <p:spPr bwMode="auto">
          <a:xfrm>
            <a:off x="609600" y="1295400"/>
            <a:ext cx="5029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800" u="none">
                <a:solidFill>
                  <a:schemeClr val="accent2"/>
                </a:solidFill>
                <a:latin typeface="Helvetica" charset="0"/>
              </a:rPr>
              <a:t>Current accounts     Savings and investments     </a:t>
            </a:r>
            <a:r>
              <a:rPr lang="en-US" sz="800" b="1" u="none">
                <a:solidFill>
                  <a:schemeClr val="accent2"/>
                </a:solidFill>
                <a:latin typeface="Helvetica" charset="0"/>
              </a:rPr>
              <a:t>Credit cards     </a:t>
            </a:r>
            <a:r>
              <a:rPr lang="en-US" sz="800" u="none">
                <a:solidFill>
                  <a:schemeClr val="accent2"/>
                </a:solidFill>
                <a:latin typeface="Helvetica" charset="0"/>
              </a:rPr>
              <a:t>Mortgages     Insurance     Loans</a:t>
            </a:r>
          </a:p>
        </p:txBody>
      </p:sp>
      <p:sp>
        <p:nvSpPr>
          <p:cNvPr id="17480" name="Rectangle 72"/>
          <p:cNvSpPr>
            <a:spLocks noChangeArrowheads="1"/>
          </p:cNvSpPr>
          <p:nvPr/>
        </p:nvSpPr>
        <p:spPr bwMode="auto">
          <a:xfrm>
            <a:off x="381000" y="990600"/>
            <a:ext cx="55626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81" name="Rectangle 73"/>
          <p:cNvSpPr>
            <a:spLocks noChangeArrowheads="1"/>
          </p:cNvSpPr>
          <p:nvPr/>
        </p:nvSpPr>
        <p:spPr bwMode="auto">
          <a:xfrm>
            <a:off x="609600" y="1001713"/>
            <a:ext cx="914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400" b="1" u="none">
                <a:solidFill>
                  <a:schemeClr val="tx2"/>
                </a:solidFill>
                <a:latin typeface="Helvetica" charset="0"/>
              </a:rPr>
              <a:t>acme</a:t>
            </a:r>
            <a:r>
              <a:rPr lang="en-US" sz="1400" u="none">
                <a:solidFill>
                  <a:schemeClr val="tx2"/>
                </a:solidFill>
                <a:latin typeface="Helvetica" charset="0"/>
              </a:rPr>
              <a:t>bank</a:t>
            </a:r>
            <a:endParaRPr lang="en-US" sz="8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82" name="Rectangle 74"/>
          <p:cNvSpPr>
            <a:spLocks noChangeArrowheads="1"/>
          </p:cNvSpPr>
          <p:nvPr/>
        </p:nvSpPr>
        <p:spPr bwMode="auto">
          <a:xfrm>
            <a:off x="4191000" y="10668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</a:pPr>
            <a:r>
              <a:rPr lang="en-US" sz="800" u="none">
                <a:solidFill>
                  <a:schemeClr val="tx2"/>
                </a:solidFill>
                <a:latin typeface="Helvetica" charset="0"/>
              </a:rPr>
              <a:t>Customer login     Contact us</a:t>
            </a:r>
          </a:p>
        </p:txBody>
      </p:sp>
      <p:sp>
        <p:nvSpPr>
          <p:cNvPr id="17483" name="Rectangle 75"/>
          <p:cNvSpPr>
            <a:spLocks noChangeArrowheads="1"/>
          </p:cNvSpPr>
          <p:nvPr/>
        </p:nvSpPr>
        <p:spPr bwMode="auto">
          <a:xfrm>
            <a:off x="381000" y="5105400"/>
            <a:ext cx="5562600" cy="1295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US" sz="1200" u="none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7486" name="Rectangle 78"/>
          <p:cNvSpPr>
            <a:spLocks noChangeArrowheads="1"/>
          </p:cNvSpPr>
          <p:nvPr/>
        </p:nvSpPr>
        <p:spPr bwMode="auto">
          <a:xfrm>
            <a:off x="609600" y="5257800"/>
            <a:ext cx="3048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</a:pPr>
            <a:r>
              <a:rPr lang="en-US" sz="800" u="none">
                <a:solidFill>
                  <a:schemeClr val="tx2"/>
                </a:solidFill>
                <a:latin typeface="Helvetica" charset="0"/>
              </a:rPr>
              <a:t>Footer</a:t>
            </a:r>
          </a:p>
        </p:txBody>
      </p:sp>
      <p:sp>
        <p:nvSpPr>
          <p:cNvPr id="17488" name="Rectangle 80"/>
          <p:cNvSpPr>
            <a:spLocks noChangeArrowheads="1"/>
          </p:cNvSpPr>
          <p:nvPr/>
        </p:nvSpPr>
        <p:spPr bwMode="auto">
          <a:xfrm>
            <a:off x="1600200" y="1066800"/>
            <a:ext cx="3048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800" b="1" u="none">
                <a:solidFill>
                  <a:schemeClr val="tx2"/>
                </a:solidFill>
                <a:latin typeface="Helvetica" charset="0"/>
              </a:rPr>
              <a:t>Personal</a:t>
            </a:r>
            <a:r>
              <a:rPr lang="en-US" sz="800" u="none">
                <a:solidFill>
                  <a:schemeClr val="tx2"/>
                </a:solidFill>
                <a:latin typeface="Helvetica" charset="0"/>
              </a:rPr>
              <a:t>    Business     Corporate</a:t>
            </a:r>
          </a:p>
        </p:txBody>
      </p:sp>
      <p:grpSp>
        <p:nvGrpSpPr>
          <p:cNvPr id="17445" name="Group 37"/>
          <p:cNvGrpSpPr>
            <a:grpSpLocks/>
          </p:cNvGrpSpPr>
          <p:nvPr/>
        </p:nvGrpSpPr>
        <p:grpSpPr bwMode="auto">
          <a:xfrm>
            <a:off x="228600" y="6248400"/>
            <a:ext cx="5867400" cy="304800"/>
            <a:chOff x="192" y="3936"/>
            <a:chExt cx="3792" cy="192"/>
          </a:xfrm>
        </p:grpSpPr>
        <p:sp>
          <p:nvSpPr>
            <p:cNvPr id="17446" name="Freeform 38"/>
            <p:cNvSpPr>
              <a:spLocks/>
            </p:cNvSpPr>
            <p:nvPr/>
          </p:nvSpPr>
          <p:spPr bwMode="auto">
            <a:xfrm>
              <a:off x="192" y="3936"/>
              <a:ext cx="3792" cy="192"/>
            </a:xfrm>
            <a:custGeom>
              <a:avLst/>
              <a:gdLst>
                <a:gd name="T0" fmla="*/ 0 w 3792"/>
                <a:gd name="T1" fmla="*/ 192 h 192"/>
                <a:gd name="T2" fmla="*/ 3792 w 3792"/>
                <a:gd name="T3" fmla="*/ 192 h 192"/>
                <a:gd name="T4" fmla="*/ 3792 w 3792"/>
                <a:gd name="T5" fmla="*/ 96 h 192"/>
                <a:gd name="T6" fmla="*/ 3408 w 3792"/>
                <a:gd name="T7" fmla="*/ 0 h 192"/>
                <a:gd name="T8" fmla="*/ 3024 w 3792"/>
                <a:gd name="T9" fmla="*/ 96 h 192"/>
                <a:gd name="T10" fmla="*/ 2640 w 3792"/>
                <a:gd name="T11" fmla="*/ 0 h 192"/>
                <a:gd name="T12" fmla="*/ 2208 w 3792"/>
                <a:gd name="T13" fmla="*/ 96 h 192"/>
                <a:gd name="T14" fmla="*/ 1824 w 3792"/>
                <a:gd name="T15" fmla="*/ 0 h 192"/>
                <a:gd name="T16" fmla="*/ 1392 w 3792"/>
                <a:gd name="T17" fmla="*/ 96 h 192"/>
                <a:gd name="T18" fmla="*/ 1008 w 3792"/>
                <a:gd name="T19" fmla="*/ 0 h 192"/>
                <a:gd name="T20" fmla="*/ 576 w 3792"/>
                <a:gd name="T21" fmla="*/ 96 h 192"/>
                <a:gd name="T22" fmla="*/ 96 w 3792"/>
                <a:gd name="T23" fmla="*/ 0 h 192"/>
                <a:gd name="T24" fmla="*/ 0 w 3792"/>
                <a:gd name="T25" fmla="*/ 48 h 192"/>
                <a:gd name="T26" fmla="*/ 0 w 379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2" h="192">
                  <a:moveTo>
                    <a:pt x="0" y="192"/>
                  </a:moveTo>
                  <a:lnTo>
                    <a:pt x="3792" y="192"/>
                  </a:lnTo>
                  <a:lnTo>
                    <a:pt x="3792" y="96"/>
                  </a:lnTo>
                  <a:lnTo>
                    <a:pt x="3408" y="0"/>
                  </a:lnTo>
                  <a:lnTo>
                    <a:pt x="3024" y="96"/>
                  </a:lnTo>
                  <a:lnTo>
                    <a:pt x="2640" y="0"/>
                  </a:lnTo>
                  <a:lnTo>
                    <a:pt x="2208" y="96"/>
                  </a:lnTo>
                  <a:lnTo>
                    <a:pt x="1824" y="0"/>
                  </a:lnTo>
                  <a:lnTo>
                    <a:pt x="1392" y="96"/>
                  </a:lnTo>
                  <a:lnTo>
                    <a:pt x="1008" y="0"/>
                  </a:lnTo>
                  <a:lnTo>
                    <a:pt x="576" y="96"/>
                  </a:lnTo>
                  <a:lnTo>
                    <a:pt x="96" y="0"/>
                  </a:lnTo>
                  <a:lnTo>
                    <a:pt x="0" y="48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447" name="Freeform 39"/>
            <p:cNvSpPr>
              <a:spLocks/>
            </p:cNvSpPr>
            <p:nvPr/>
          </p:nvSpPr>
          <p:spPr bwMode="auto">
            <a:xfrm>
              <a:off x="192" y="3936"/>
              <a:ext cx="3792" cy="96"/>
            </a:xfrm>
            <a:custGeom>
              <a:avLst/>
              <a:gdLst>
                <a:gd name="T0" fmla="*/ 0 w 3792"/>
                <a:gd name="T1" fmla="*/ 48 h 96"/>
                <a:gd name="T2" fmla="*/ 96 w 3792"/>
                <a:gd name="T3" fmla="*/ 0 h 96"/>
                <a:gd name="T4" fmla="*/ 576 w 3792"/>
                <a:gd name="T5" fmla="*/ 96 h 96"/>
                <a:gd name="T6" fmla="*/ 1008 w 3792"/>
                <a:gd name="T7" fmla="*/ 0 h 96"/>
                <a:gd name="T8" fmla="*/ 1392 w 3792"/>
                <a:gd name="T9" fmla="*/ 96 h 96"/>
                <a:gd name="T10" fmla="*/ 1824 w 3792"/>
                <a:gd name="T11" fmla="*/ 0 h 96"/>
                <a:gd name="T12" fmla="*/ 2256 w 3792"/>
                <a:gd name="T13" fmla="*/ 96 h 96"/>
                <a:gd name="T14" fmla="*/ 2640 w 3792"/>
                <a:gd name="T15" fmla="*/ 0 h 96"/>
                <a:gd name="T16" fmla="*/ 3024 w 3792"/>
                <a:gd name="T17" fmla="*/ 96 h 96"/>
                <a:gd name="T18" fmla="*/ 3408 w 3792"/>
                <a:gd name="T19" fmla="*/ 0 h 96"/>
                <a:gd name="T20" fmla="*/ 3792 w 3792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92" h="96">
                  <a:moveTo>
                    <a:pt x="0" y="48"/>
                  </a:moveTo>
                  <a:lnTo>
                    <a:pt x="96" y="0"/>
                  </a:lnTo>
                  <a:lnTo>
                    <a:pt x="576" y="96"/>
                  </a:lnTo>
                  <a:lnTo>
                    <a:pt x="1008" y="0"/>
                  </a:lnTo>
                  <a:lnTo>
                    <a:pt x="1392" y="96"/>
                  </a:lnTo>
                  <a:lnTo>
                    <a:pt x="1824" y="0"/>
                  </a:lnTo>
                  <a:lnTo>
                    <a:pt x="2256" y="96"/>
                  </a:lnTo>
                  <a:lnTo>
                    <a:pt x="2640" y="0"/>
                  </a:lnTo>
                  <a:lnTo>
                    <a:pt x="3024" y="96"/>
                  </a:lnTo>
                  <a:lnTo>
                    <a:pt x="3408" y="0"/>
                  </a:lnTo>
                  <a:lnTo>
                    <a:pt x="3792" y="96"/>
                  </a:lnTo>
                </a:path>
              </a:pathLst>
            </a:custGeom>
            <a:noFill/>
            <a:ln w="9525">
              <a:solidFill>
                <a:srgbClr val="CC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7491" name="AutoShape 83"/>
          <p:cNvSpPr>
            <a:spLocks noChangeArrowheads="1"/>
          </p:cNvSpPr>
          <p:nvPr/>
        </p:nvSpPr>
        <p:spPr bwMode="auto">
          <a:xfrm>
            <a:off x="36576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494" name="AutoShape 86"/>
          <p:cNvSpPr>
            <a:spLocks noChangeArrowheads="1"/>
          </p:cNvSpPr>
          <p:nvPr/>
        </p:nvSpPr>
        <p:spPr bwMode="auto">
          <a:xfrm>
            <a:off x="36576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498" name="AutoShape 90"/>
          <p:cNvSpPr>
            <a:spLocks noChangeArrowheads="1"/>
          </p:cNvSpPr>
          <p:nvPr/>
        </p:nvSpPr>
        <p:spPr bwMode="auto">
          <a:xfrm>
            <a:off x="36576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499" name="AutoShape 91"/>
          <p:cNvSpPr>
            <a:spLocks noChangeArrowheads="1"/>
          </p:cNvSpPr>
          <p:nvPr/>
        </p:nvSpPr>
        <p:spPr bwMode="auto">
          <a:xfrm>
            <a:off x="23622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0" name="AutoShape 92"/>
          <p:cNvSpPr>
            <a:spLocks noChangeArrowheads="1"/>
          </p:cNvSpPr>
          <p:nvPr/>
        </p:nvSpPr>
        <p:spPr bwMode="auto">
          <a:xfrm>
            <a:off x="23622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1" name="AutoShape 93"/>
          <p:cNvSpPr>
            <a:spLocks noChangeArrowheads="1"/>
          </p:cNvSpPr>
          <p:nvPr/>
        </p:nvSpPr>
        <p:spPr bwMode="auto">
          <a:xfrm>
            <a:off x="23622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2" name="AutoShape 94"/>
          <p:cNvSpPr>
            <a:spLocks noChangeArrowheads="1"/>
          </p:cNvSpPr>
          <p:nvPr/>
        </p:nvSpPr>
        <p:spPr bwMode="auto">
          <a:xfrm>
            <a:off x="1066800" y="25908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3" name="AutoShape 95"/>
          <p:cNvSpPr>
            <a:spLocks noChangeArrowheads="1"/>
          </p:cNvSpPr>
          <p:nvPr/>
        </p:nvSpPr>
        <p:spPr bwMode="auto">
          <a:xfrm>
            <a:off x="1066800" y="36576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504" name="AutoShape 96"/>
          <p:cNvSpPr>
            <a:spLocks noChangeArrowheads="1"/>
          </p:cNvSpPr>
          <p:nvPr/>
        </p:nvSpPr>
        <p:spPr bwMode="auto">
          <a:xfrm>
            <a:off x="1066800" y="4724400"/>
            <a:ext cx="609600" cy="152400"/>
          </a:xfrm>
          <a:prstGeom prst="roundRect">
            <a:avLst>
              <a:gd name="adj" fmla="val 16667"/>
            </a:avLst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Find out more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228600" y="4800600"/>
            <a:ext cx="5867400" cy="0"/>
          </a:xfrm>
          <a:prstGeom prst="line">
            <a:avLst/>
          </a:prstGeom>
          <a:noFill/>
          <a:ln w="9525" cap="rnd">
            <a:solidFill>
              <a:srgbClr val="FF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505" name="AutoShape 97"/>
          <p:cNvSpPr>
            <a:spLocks noChangeArrowheads="1"/>
          </p:cNvSpPr>
          <p:nvPr/>
        </p:nvSpPr>
        <p:spPr bwMode="auto">
          <a:xfrm>
            <a:off x="4572000" y="2895600"/>
            <a:ext cx="1066800" cy="152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5001"/>
                  </a:schemeClr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B0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u="none">
                <a:solidFill>
                  <a:schemeClr val="tx2"/>
                </a:solidFill>
                <a:latin typeface="Helvetica Neue" charset="0"/>
              </a:rPr>
              <a:t>Compare the cards</a:t>
            </a:r>
          </a:p>
        </p:txBody>
      </p:sp>
      <p:grpSp>
        <p:nvGrpSpPr>
          <p:cNvPr id="46" name="Group 20"/>
          <p:cNvGrpSpPr>
            <a:grpSpLocks/>
          </p:cNvGrpSpPr>
          <p:nvPr/>
        </p:nvGrpSpPr>
        <p:grpSpPr bwMode="auto">
          <a:xfrm>
            <a:off x="1799620" y="1624263"/>
            <a:ext cx="304800" cy="304800"/>
            <a:chOff x="1680" y="1632"/>
            <a:chExt cx="192" cy="192"/>
          </a:xfrm>
        </p:grpSpPr>
        <p:sp>
          <p:nvSpPr>
            <p:cNvPr id="47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1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20"/>
          <p:cNvGrpSpPr>
            <a:grpSpLocks/>
          </p:cNvGrpSpPr>
          <p:nvPr/>
        </p:nvGrpSpPr>
        <p:grpSpPr bwMode="auto">
          <a:xfrm>
            <a:off x="5791200" y="1752600"/>
            <a:ext cx="304800" cy="304800"/>
            <a:chOff x="1680" y="1632"/>
            <a:chExt cx="192" cy="192"/>
          </a:xfrm>
        </p:grpSpPr>
        <p:sp>
          <p:nvSpPr>
            <p:cNvPr id="50" name="Line 21"/>
            <p:cNvSpPr>
              <a:spLocks noChangeShapeType="1"/>
            </p:cNvSpPr>
            <p:nvPr/>
          </p:nvSpPr>
          <p:spPr bwMode="auto">
            <a:xfrm flipH="1">
              <a:off x="1680" y="1680"/>
              <a:ext cx="144" cy="144"/>
            </a:xfrm>
            <a:prstGeom prst="line">
              <a:avLst/>
            </a:prstGeom>
            <a:noFill/>
            <a:ln w="25400">
              <a:solidFill>
                <a:srgbClr val="FF00C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Oval 22"/>
            <p:cNvSpPr>
              <a:spLocks noChangeArrowheads="1"/>
            </p:cNvSpPr>
            <p:nvPr/>
          </p:nvSpPr>
          <p:spPr bwMode="auto">
            <a:xfrm>
              <a:off x="1728" y="1632"/>
              <a:ext cx="144" cy="144"/>
            </a:xfrm>
            <a:prstGeom prst="ellipse">
              <a:avLst/>
            </a:prstGeom>
            <a:solidFill>
              <a:srgbClr val="FF00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000" b="1" u="none" dirty="0" smtClean="0">
                  <a:solidFill>
                    <a:schemeClr val="bg1"/>
                  </a:solidFill>
                  <a:latin typeface="Helvetica" charset="0"/>
                </a:rPr>
                <a:t>2</a:t>
              </a:r>
              <a:endParaRPr lang="en-US" sz="1000" u="none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333333"/>
      </a:dk1>
      <a:lt1>
        <a:srgbClr val="FFFFFF"/>
      </a:lt1>
      <a:dk2>
        <a:srgbClr val="666666"/>
      </a:dk2>
      <a:lt2>
        <a:srgbClr val="808080"/>
      </a:lt2>
      <a:accent1>
        <a:srgbClr val="CCCCCC"/>
      </a:accent1>
      <a:accent2>
        <a:srgbClr val="999999"/>
      </a:accent2>
      <a:accent3>
        <a:srgbClr val="FFFFFF"/>
      </a:accent3>
      <a:accent4>
        <a:srgbClr val="2A2A2A"/>
      </a:accent4>
      <a:accent5>
        <a:srgbClr val="E2E2E2"/>
      </a:accent5>
      <a:accent6>
        <a:srgbClr val="8A8A8A"/>
      </a:accent6>
      <a:hlink>
        <a:srgbClr val="666666"/>
      </a:hlink>
      <a:folHlink>
        <a:srgbClr val="999999"/>
      </a:folHlink>
    </a:clrScheme>
    <a:fontScheme name="Blank Presentation">
      <a:majorFont>
        <a:latin typeface="Helvetica"/>
        <a:ea typeface="ＭＳ Ｐゴシック"/>
        <a:cs typeface=""/>
      </a:majorFont>
      <a:minorFont>
        <a:latin typeface="Helvetic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8277</TotalTime>
  <Words>355</Words>
  <Application>Microsoft Office PowerPoint</Application>
  <PresentationFormat>On-screen Show (4:3)</PresentationFormat>
  <Paragraphs>92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Blank Presentation</vt:lpstr>
      <vt:lpstr>Document title which really could be very long indeed and needs lots of space</vt:lpstr>
      <vt:lpstr>Slide title</vt:lpstr>
      <vt:lpstr>Credit cards</vt:lpstr>
      <vt:lpstr>Credit cards</vt:lpstr>
      <vt:lpstr>Credit cards - suggested layout changes</vt:lpstr>
    </vt:vector>
  </TitlesOfParts>
  <Company>Richard Caddick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cxpartner</cp:lastModifiedBy>
  <cp:revision>117</cp:revision>
  <dcterms:created xsi:type="dcterms:W3CDTF">2011-01-22T16:36:24Z</dcterms:created>
  <dcterms:modified xsi:type="dcterms:W3CDTF">2011-08-25T15:27:36Z</dcterms:modified>
</cp:coreProperties>
</file>